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76" r:id="rId3"/>
    <p:sldId id="326" r:id="rId4"/>
    <p:sldId id="327" r:id="rId5"/>
    <p:sldId id="325" r:id="rId6"/>
    <p:sldId id="274" r:id="rId7"/>
    <p:sldId id="328" r:id="rId8"/>
    <p:sldId id="305" r:id="rId9"/>
    <p:sldId id="306" r:id="rId10"/>
    <p:sldId id="307" r:id="rId11"/>
    <p:sldId id="308" r:id="rId12"/>
    <p:sldId id="309" r:id="rId13"/>
    <p:sldId id="322" r:id="rId14"/>
    <p:sldId id="310" r:id="rId15"/>
    <p:sldId id="311" r:id="rId16"/>
    <p:sldId id="324" r:id="rId17"/>
    <p:sldId id="321" r:id="rId18"/>
    <p:sldId id="313" r:id="rId19"/>
    <p:sldId id="319" r:id="rId20"/>
    <p:sldId id="346" r:id="rId21"/>
    <p:sldId id="347" r:id="rId22"/>
    <p:sldId id="350" r:id="rId23"/>
    <p:sldId id="340" r:id="rId24"/>
    <p:sldId id="344" r:id="rId25"/>
    <p:sldId id="320" r:id="rId26"/>
    <p:sldId id="337" r:id="rId27"/>
    <p:sldId id="330" r:id="rId28"/>
    <p:sldId id="297" r:id="rId29"/>
    <p:sldId id="331" r:id="rId30"/>
    <p:sldId id="332" r:id="rId31"/>
    <p:sldId id="333" r:id="rId32"/>
    <p:sldId id="334" r:id="rId33"/>
    <p:sldId id="335" r:id="rId34"/>
    <p:sldId id="336" r:id="rId35"/>
    <p:sldId id="329" r:id="rId36"/>
    <p:sldId id="352" r:id="rId37"/>
    <p:sldId id="351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8608"/>
    <a:srgbClr val="FABA06"/>
    <a:srgbClr val="F8A2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519" autoAdjust="0"/>
    <p:restoredTop sz="94660"/>
  </p:normalViewPr>
  <p:slideViewPr>
    <p:cSldViewPr snapToGrid="0">
      <p:cViewPr>
        <p:scale>
          <a:sx n="60" d="100"/>
          <a:sy n="60" d="100"/>
        </p:scale>
        <p:origin x="50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ABB54-7973-4C58-88C7-4FA598CF728B}" type="datetimeFigureOut">
              <a:rPr lang="de-DE" smtClean="0"/>
              <a:t>18.12.2019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D87-D0DE-49EA-9DBE-039E461C2D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82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714E5-235D-4993-9826-7C8889CC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956FF4-CCD4-4B22-B5E2-3D073DE92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6AF208-AEAB-4B34-8CD2-45A52B0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83BA4-5F5B-4743-9109-EE1AD860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B454B1-5482-4D1F-9789-8CBF121B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71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F7A10-F1B6-41DE-AF4C-C67C4DC8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DF7D4E-7C94-46ED-BC94-AE7761244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277C73-98E1-4F8B-8DA0-6A17F983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7F7E0-992A-4840-8E94-CCAD5A8C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0E00E-D95F-4AED-964F-86C0727E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00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24A175-8062-46A7-A9A7-3F8B22EF0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2371C19-7878-4AF4-A8E4-07FCCFF96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DDFD0A-2806-4C60-9DCD-055F7BAB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F00793-40FD-4D23-A230-9EE28966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6B80D-3E88-40A2-98BF-4CB8AC89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28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4340B-9CB3-48C0-9919-4616C1DD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45098-B9DB-4796-86D8-1FD17C796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F29B2-6FFB-4510-BD25-342A6AA6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54E7E-3882-4732-9792-63511919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15FB9E-D4CE-45ED-A906-F4887938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80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0479B-4E19-4A52-855E-CD87453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0CCC39-0C41-4B19-B976-0D22AF38F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031F81-8417-4C12-AA51-BCB27387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D3BE3-57BF-432D-9F7B-4F1CBC7D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E02CF-A117-4B34-8D40-F4C64714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43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E97EC-1829-43C0-8431-CF132C3C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A77A0-A98F-44D3-BF3A-7F23CB58A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9BCD8A-AA2F-4BFA-B78F-AE897968B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4AFE3-7AD4-40E6-B8B0-D74384D5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7F5D73-7765-41F0-9BE7-85DE77B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8B8CF4-D6E8-40D0-9195-53C53DFE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9D1C-8451-4578-B0EA-4DA48FB9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68EF1C-3837-47F2-B789-A0FB5AD2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273E87-1298-4D0E-8839-E2CE41D6B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BF99DF-6E2A-4B4D-9BD8-DEF892F05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B0E8A7-A348-4FE8-8B70-D7BD28756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C18EA5-D79A-47BE-9B55-3AAE3598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6F0F87-F71C-4CDD-8FB2-5FAB578F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7BAC8-0B09-4885-B759-5D06F25A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9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4D68-5C90-4ABE-9393-3D3BE33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814819-CFB2-43E0-AD4D-2D9E7586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E9536-5CBB-4726-888A-27EF5A42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B6CC50-11D4-4954-A8D2-E8BEA99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45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734370-7B6F-4193-BE11-365948A0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3CA79-B686-4B60-A0C6-D9A307C0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225FD-6D42-49E7-8715-EE40241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9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75609-B280-4780-A9B4-26F8457A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C7664-503D-470D-8CC1-987A0C505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8D94FB-233E-455E-8FB1-FCFEC8659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F379A6-59ED-49CC-A002-CC44EB9D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8A48DC-334A-4B02-BED8-F229D890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DC6E87-3CB2-4164-AA75-10C2850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43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72246-DBE6-4BD3-95C9-9C985F4C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1D0F7-D914-42BC-8FEA-07E9E305D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57EE2-37B5-41F6-A6F0-A3E7D5E30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C1B089-0BA0-49E6-8BA3-95640812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3C4922-5A7E-410D-9440-15C3204E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A4DF2-8C7C-4F8A-B354-E65E7F54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34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8B1D2F-31E0-4AC1-BAB5-034C8BE6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43511E-7379-4C1D-83AB-1B906AC72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1925A-7C9A-4D8A-9E80-AA93D6223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3EDA03-E4F8-42F3-BC0D-1FFBFF069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1A3F2-534D-4200-BFE5-5630219DB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20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Crowdsourcing" TargetMode="External"/><Relationship Id="rId2" Type="http://schemas.openxmlformats.org/officeDocument/2006/relationships/hyperlink" Target="https://www.verba-alpina.gwi.uni-muenchen.de/?page_id=162&amp;db=191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0B46A9-1E9C-4FFF-A558-552196824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64" y="192402"/>
            <a:ext cx="4332701" cy="6341745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VerbaAlpina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Das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Sprach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- und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Dialektspektrum</a:t>
            </a:r>
            <a:br>
              <a:rPr lang="en-US" sz="3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Alpenraum</a:t>
            </a:r>
            <a:endParaRPr lang="en-US" sz="3700" b="1" kern="12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47C52A62-95CB-420F-97B4-18A205A1F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64" y="243840"/>
            <a:ext cx="7216171" cy="6379846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1" indent="-2286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Gruppenmitglieder</a:t>
            </a:r>
            <a:r>
              <a:rPr lang="en-US" sz="2400" dirty="0"/>
              <a:t>: Lena </a:t>
            </a:r>
            <a:r>
              <a:rPr lang="en-US" sz="2400" dirty="0" err="1"/>
              <a:t>Zelinka</a:t>
            </a:r>
            <a:r>
              <a:rPr lang="en-US" sz="2400" dirty="0"/>
              <a:t>, </a:t>
            </a:r>
            <a:r>
              <a:rPr lang="en-US" sz="2400" dirty="0" err="1"/>
              <a:t>Benedikt</a:t>
            </a:r>
            <a:r>
              <a:rPr lang="en-US" sz="2400" dirty="0"/>
              <a:t> </a:t>
            </a:r>
            <a:r>
              <a:rPr lang="en-US" sz="2400" dirty="0" err="1"/>
              <a:t>Arnthof</a:t>
            </a:r>
            <a:r>
              <a:rPr lang="en-US" sz="2400" dirty="0"/>
              <a:t> und Julia Höpler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Projektpartner</a:t>
            </a:r>
            <a:r>
              <a:rPr lang="en-US" sz="2400" dirty="0"/>
              <a:t>: Dr. Stephan </a:t>
            </a:r>
            <a:r>
              <a:rPr lang="en-US" sz="2400" dirty="0" err="1"/>
              <a:t>Lücke</a:t>
            </a:r>
            <a:r>
              <a:rPr lang="en-US" sz="2400" dirty="0"/>
              <a:t>, IT-Gruppe               </a:t>
            </a:r>
            <a:r>
              <a:rPr lang="en-US" sz="2400" dirty="0" err="1"/>
              <a:t>Geisteswissenschaften</a:t>
            </a: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Betreuer</a:t>
            </a:r>
            <a:r>
              <a:rPr lang="en-US" sz="2400" dirty="0"/>
              <a:t>: Patrick Kaiser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19F037-DF7F-4C82-ACD7-D5ED43BD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334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7EA70-EE6F-4577-A517-11C373BE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Ludwigstraße 33</a:t>
            </a:r>
          </a:p>
        </p:txBody>
      </p:sp>
    </p:spTree>
    <p:extLst>
      <p:ext uri="{BB962C8B-B14F-4D97-AF65-F5344CB8AC3E}">
        <p14:creationId xmlns:p14="http://schemas.microsoft.com/office/powerpoint/2010/main" val="11621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1EEA-EB10-4A70-9AE4-EA7969E7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500F2F9-AB14-428D-BCBB-6770E3B8F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6846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27EAFD-8849-4B28-A306-6A9E04CA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A2EE1F-B6A4-46C1-8603-B08DCA47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37972-DF50-4AE7-A13A-AF2907BE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10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1F7E30-F314-4A10-BDA0-7597C119829A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393C949-F5EE-4DD3-BF56-F2EE70AB333F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86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913E2ED-4BEC-4B6A-A8F3-E785F7805B43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C709CF8-BFDC-4AD1-94FE-B33E0B4E95E2}"/>
              </a:ext>
            </a:extLst>
          </p:cNvPr>
          <p:cNvSpPr txBox="1"/>
          <p:nvPr/>
        </p:nvSpPr>
        <p:spPr>
          <a:xfrm>
            <a:off x="8386762" y="1647427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C797D59-0CB5-46D6-93B2-874A7FCC0A3A}"/>
              </a:ext>
            </a:extLst>
          </p:cNvPr>
          <p:cNvCxnSpPr/>
          <p:nvPr/>
        </p:nvCxnSpPr>
        <p:spPr>
          <a:xfrm flipH="1">
            <a:off x="5298141" y="136471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65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119B51-3097-44FE-A3DF-EBD63615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Top-1-Aktion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662A30-0FCA-4F34-83F3-CABB5023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7A813-6228-4825-A52D-F700DF25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E0FC63-702D-4678-84FE-FB733D74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11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EF113106-D8FE-4D6D-ADC8-1818580EB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28" y="1687653"/>
            <a:ext cx="7467544" cy="4668697"/>
          </a:xfrm>
        </p:spPr>
      </p:pic>
    </p:spTree>
    <p:extLst>
      <p:ext uri="{BB962C8B-B14F-4D97-AF65-F5344CB8AC3E}">
        <p14:creationId xmlns:p14="http://schemas.microsoft.com/office/powerpoint/2010/main" val="4105118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Top-2-Aktion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12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927F113-0226-4872-A854-441F69AF3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89" cy="4665662"/>
          </a:xfrm>
        </p:spPr>
      </p:pic>
    </p:spTree>
    <p:extLst>
      <p:ext uri="{BB962C8B-B14F-4D97-AF65-F5344CB8AC3E}">
        <p14:creationId xmlns:p14="http://schemas.microsoft.com/office/powerpoint/2010/main" val="3774396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Top-3-Aktion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13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0FA4A97-F853-44D9-BA33-4D2BE8B7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90" cy="4665662"/>
          </a:xfrm>
        </p:spPr>
      </p:pic>
    </p:spTree>
    <p:extLst>
      <p:ext uri="{BB962C8B-B14F-4D97-AF65-F5344CB8AC3E}">
        <p14:creationId xmlns:p14="http://schemas.microsoft.com/office/powerpoint/2010/main" val="134560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ADBFF-EC79-411B-B120-C4FBA2D5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554088-BAC0-4147-A43E-D435AAD1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52ADD6-1CF1-4488-9D38-EC9057FD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14</a:t>
            </a:fld>
            <a:endParaRPr lang="de-DE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401F5637-DA5A-43B6-9733-F425DC88A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95" r="238" b="4047"/>
          <a:stretch/>
        </p:blipFill>
        <p:spPr>
          <a:xfrm>
            <a:off x="1485374" y="1063"/>
            <a:ext cx="9221251" cy="6355287"/>
          </a:xfrm>
        </p:spPr>
      </p:pic>
    </p:spTree>
    <p:extLst>
      <p:ext uri="{BB962C8B-B14F-4D97-AF65-F5344CB8AC3E}">
        <p14:creationId xmlns:p14="http://schemas.microsoft.com/office/powerpoint/2010/main" val="2116307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A050E-25FF-4959-B1DB-C56B746EB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AA2525-9F92-4FF3-8BFC-0B034553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BC741D-D0CE-487D-861C-58D6C5BA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15</a:t>
            </a:fld>
            <a:endParaRPr lang="de-DE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C56512D3-A1D2-4323-BA30-CF055293C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27" y="136525"/>
            <a:ext cx="9327546" cy="6219825"/>
          </a:xfrm>
        </p:spPr>
      </p:pic>
    </p:spTree>
    <p:extLst>
      <p:ext uri="{BB962C8B-B14F-4D97-AF65-F5344CB8AC3E}">
        <p14:creationId xmlns:p14="http://schemas.microsoft.com/office/powerpoint/2010/main" val="565338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0EF1E8-9E59-4BEB-AEF3-5F22125AA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86308C-8A93-4B66-955C-1933422F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B3FDE7-A0B5-4A92-BA37-D243DA83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16</a:t>
            </a:fld>
            <a:endParaRPr lang="de-DE"/>
          </a:p>
        </p:txBody>
      </p:sp>
      <p:pic>
        <p:nvPicPr>
          <p:cNvPr id="29" name="Inhaltsplatzhalter 28">
            <a:extLst>
              <a:ext uri="{FF2B5EF4-FFF2-40B4-BE49-F238E27FC236}">
                <a16:creationId xmlns:a16="http://schemas.microsoft.com/office/drawing/2014/main" id="{5C417B40-01AB-4F89-AC63-9B65ACF91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9" r="40" b="11866"/>
          <a:stretch/>
        </p:blipFill>
        <p:spPr>
          <a:xfrm>
            <a:off x="805690" y="0"/>
            <a:ext cx="10580620" cy="6356350"/>
          </a:xfrm>
        </p:spPr>
      </p:pic>
    </p:spTree>
    <p:extLst>
      <p:ext uri="{BB962C8B-B14F-4D97-AF65-F5344CB8AC3E}">
        <p14:creationId xmlns:p14="http://schemas.microsoft.com/office/powerpoint/2010/main" val="2449886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A3A346-FCAB-450A-B5DD-66BE0F53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B98436-0768-4774-8F91-7D22E4D7B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193F63-BC47-4863-AF0A-25F36EF5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17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48A2D4F-38C4-489F-81A9-9A5FBE109197}"/>
              </a:ext>
            </a:extLst>
          </p:cNvPr>
          <p:cNvSpPr/>
          <p:nvPr/>
        </p:nvSpPr>
        <p:spPr>
          <a:xfrm>
            <a:off x="1476483" y="3448050"/>
            <a:ext cx="333267" cy="723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19A8D7E-D851-47AF-B22C-AC593F138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3" y="136525"/>
            <a:ext cx="10166933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9116-A45E-43E6-9488-3B9E6B74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- Crowdsourcing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3EA76-A026-499F-978C-6F9ABC314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scheint einen Zusammenhang zwischen Publicity-Aktionen und Eintragungen in das </a:t>
            </a:r>
            <a:r>
              <a:rPr lang="de-DE" dirty="0" err="1"/>
              <a:t>Crowdsourcingtool</a:t>
            </a:r>
            <a:r>
              <a:rPr lang="de-DE" dirty="0"/>
              <a:t> </a:t>
            </a:r>
            <a:r>
              <a:rPr lang="de-DE"/>
              <a:t>zu geben</a:t>
            </a:r>
            <a:endParaRPr lang="de-DE" dirty="0"/>
          </a:p>
          <a:p>
            <a:r>
              <a:rPr lang="de-DE" dirty="0"/>
              <a:t>Ein kleiner Anteil an Personen hat einen großen Anteil an Eintragungen ins Crowdsourcing-Tool vorgenommen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Es existieren sog. Power User</a:t>
            </a:r>
            <a:endParaRPr lang="de-DE" dirty="0"/>
          </a:p>
          <a:p>
            <a:r>
              <a:rPr lang="de-DE" dirty="0"/>
              <a:t>Benutzer des Tools zeigen Eintragungsverhalten bezüglich der Hauptkategorien auf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3625A1-540D-4082-9B60-029C7C52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0914CA-45FA-45F3-9089-3062FCE5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B1ECE0-3A7C-425F-9121-56275BAA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83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0D7B8-C2F6-49E7-AA6F-40DDA22C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Lat. Inschriftenfunde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9F6C06-5611-4D45-928C-2C961B976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Häufen sich romanische Basistypen in der Nähe von Zentren lat. Inschriftenfunde?</a:t>
            </a:r>
          </a:p>
          <a:p>
            <a:r>
              <a:rPr lang="de-DE" dirty="0" err="1"/>
              <a:t>Basistyp</a:t>
            </a:r>
            <a:r>
              <a:rPr lang="de-DE" dirty="0"/>
              <a:t>: gemeinsame lexikalische Wurzel aller Belege, die auch zu mehreren Sprachfamilien gehören können</a:t>
            </a:r>
          </a:p>
          <a:p>
            <a:r>
              <a:rPr lang="de-DE" dirty="0"/>
              <a:t>Romanische Basistypen: Lateinisch und Vorrömisch</a:t>
            </a:r>
          </a:p>
          <a:p>
            <a:r>
              <a:rPr lang="de-DE" dirty="0"/>
              <a:t>Betrachtungsebenen:</a:t>
            </a:r>
          </a:p>
          <a:p>
            <a:pPr marL="0" indent="0">
              <a:buNone/>
            </a:pPr>
            <a:r>
              <a:rPr lang="de-DE" dirty="0"/>
              <a:t> 	- Belege aus der romanischen Sprachfamilie</a:t>
            </a:r>
          </a:p>
          <a:p>
            <a:pPr marL="0" indent="0">
              <a:buNone/>
            </a:pPr>
            <a:r>
              <a:rPr lang="de-DE" dirty="0"/>
              <a:t>	- Belege aus der germanischen Sprachfamilie</a:t>
            </a:r>
          </a:p>
          <a:p>
            <a:pPr marL="0" indent="0">
              <a:buNone/>
            </a:pPr>
            <a:r>
              <a:rPr lang="de-DE" dirty="0"/>
              <a:t>	- Belege aus der slavischen Sprachfamilie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34278A-CE8D-4D22-9EB8-827FFE27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C89D1B-13C4-4E6A-AA1D-2FAD761FF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E45CEA-9396-449B-AA72-F17A4E1E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97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27C0C-893B-4FD0-A555-CBCDE78C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/>
              <a:t>Gliederung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334454-FF5D-4906-ACA6-957274B5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>
                <a:solidFill>
                  <a:prstClr val="black"/>
                </a:solidFill>
              </a:rPr>
              <a:t>Einführung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Crowdsourcing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Lateinische Inschriften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Quellen/Packages in R</a:t>
            </a:r>
          </a:p>
          <a:p>
            <a:pPr lvl="0"/>
            <a:r>
              <a:rPr lang="de-DE">
                <a:solidFill>
                  <a:prstClr val="black"/>
                </a:solidFill>
              </a:rPr>
              <a:t>Schlussbemerkung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F319A-1CD3-45DF-ADCF-E06C3608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C3443-B284-4D94-AF7A-29F4640B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FA65515-BD0C-4175-9930-94AC95C2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13360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617F7-6E33-4821-AEDF-035B25FF9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über alle Inschriftenfunde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AB223DC-08ED-4807-8959-2649FCD38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78" y="1690688"/>
            <a:ext cx="6996844" cy="4665661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BD4703-770C-4875-A40A-8F5BEE6B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5BDCD0-93CC-49E9-B88A-6F3A3B05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C7BEB1-AB22-40F3-BFB5-DECDC634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2172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63D9B-C5C6-437B-9274-5023DEF64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Germanisches Sprachgebiet</a:t>
            </a:r>
            <a:endParaRPr lang="de-DE" dirty="0"/>
          </a:p>
        </p:txBody>
      </p:sp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D3353E0E-6773-4FE4-83D2-020935E268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398" y="1709738"/>
            <a:ext cx="5938602" cy="396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277D9B-866D-48E1-8F58-65D8996BA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B5CCA2-106F-4C93-8A37-F327F9558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274E85-9251-4D11-BC43-AF81F0AC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21</a:t>
            </a:fld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12886B8-7D12-4243-931A-88376212CB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938602" cy="3960000"/>
          </a:xfrm>
        </p:spPr>
      </p:pic>
    </p:spTree>
    <p:extLst>
      <p:ext uri="{BB962C8B-B14F-4D97-AF65-F5344CB8AC3E}">
        <p14:creationId xmlns:p14="http://schemas.microsoft.com/office/powerpoint/2010/main" val="2926027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8D412-48FB-4F71-9508-BE14363D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Slavisches Sprachgebiet</a:t>
            </a:r>
          </a:p>
        </p:txBody>
      </p:sp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97AF8D55-A1CC-4F6A-858C-8372F6D24A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8" y="2043519"/>
            <a:ext cx="5938602" cy="396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2B7F99-A5B4-4AF8-B6E9-23030F6DE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D4F17C-24BD-499E-BB7F-27F37C6B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CFE839-3918-436C-A76A-30A4C7CE5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22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2D314C0-557D-48BE-B330-547819DA90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3519"/>
            <a:ext cx="5938602" cy="3960000"/>
          </a:xfrm>
        </p:spPr>
      </p:pic>
    </p:spTree>
    <p:extLst>
      <p:ext uri="{BB962C8B-B14F-4D97-AF65-F5344CB8AC3E}">
        <p14:creationId xmlns:p14="http://schemas.microsoft.com/office/powerpoint/2010/main" val="374450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8F606-B216-4629-93B9-A271FE93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Romanisches Sprachgebiet - Lateinisch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FD34ADCB-1C36-4C55-B0F6-195ACAB2C1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8" y="2043519"/>
            <a:ext cx="5938602" cy="396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17CC83-AA42-4525-A3CB-73189A18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3D001D-3DAA-46D0-A55C-2EB397887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0E296-3E2A-4DDA-9EA8-70E6CBD2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23</a:t>
            </a:fld>
            <a:endParaRPr lang="de-DE"/>
          </a:p>
        </p:txBody>
      </p:sp>
      <p:pic>
        <p:nvPicPr>
          <p:cNvPr id="8" name="Inhaltsplatzhalter 11">
            <a:extLst>
              <a:ext uri="{FF2B5EF4-FFF2-40B4-BE49-F238E27FC236}">
                <a16:creationId xmlns:a16="http://schemas.microsoft.com/office/drawing/2014/main" id="{0F423CB8-5B01-4EDE-AB5B-5F94DEBA2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3519"/>
            <a:ext cx="5938602" cy="3960000"/>
          </a:xfrm>
        </p:spPr>
      </p:pic>
    </p:spTree>
    <p:extLst>
      <p:ext uri="{BB962C8B-B14F-4D97-AF65-F5344CB8AC3E}">
        <p14:creationId xmlns:p14="http://schemas.microsoft.com/office/powerpoint/2010/main" val="2882138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C950F-F145-44FF-BF13-0B2A703B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Romanisches Sprachgebiet - Vorrömisch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15F07D-2A6F-4D1C-A49D-63AB9C4B5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0FF8BA-5D3F-405E-A0CC-3A33F2FBA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E39FB8-590B-4031-883A-C8D535BD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24</a:t>
            </a:fld>
            <a:endParaRPr lang="de-DE"/>
          </a:p>
        </p:txBody>
      </p:sp>
      <p:pic>
        <p:nvPicPr>
          <p:cNvPr id="9" name="Inhaltsplatzhalter 7">
            <a:extLst>
              <a:ext uri="{FF2B5EF4-FFF2-40B4-BE49-F238E27FC236}">
                <a16:creationId xmlns:a16="http://schemas.microsoft.com/office/drawing/2014/main" id="{AF3ABB3E-F7DB-4A40-AB3B-CB12C17E50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043519"/>
            <a:ext cx="5938602" cy="3960000"/>
          </a:xfrm>
        </p:spPr>
      </p:pic>
      <p:pic>
        <p:nvPicPr>
          <p:cNvPr id="10" name="Inhaltsplatzhalter 11">
            <a:extLst>
              <a:ext uri="{FF2B5EF4-FFF2-40B4-BE49-F238E27FC236}">
                <a16:creationId xmlns:a16="http://schemas.microsoft.com/office/drawing/2014/main" id="{07D797DE-0FCB-4375-900D-678B6C959F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0" y="2043519"/>
            <a:ext cx="5938602" cy="3960000"/>
          </a:xfrm>
        </p:spPr>
      </p:pic>
    </p:spTree>
    <p:extLst>
      <p:ext uri="{BB962C8B-B14F-4D97-AF65-F5344CB8AC3E}">
        <p14:creationId xmlns:p14="http://schemas.microsoft.com/office/powerpoint/2010/main" val="68554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5BAFC-B3BE-4340-B355-20D2119D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- Lateinische Inschriften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03C93-AC80-460C-A9B4-53EF2D973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Entgegen unserer Erwartung: Viele Basistypendaten liegen nicht innerhalb der gleichen Regionen wie die Inschriften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E00344-EB7A-4B02-BB95-22ADB838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A0FA8-193C-4985-88B2-E0562F41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456E5E-543B-4C73-8BAC-596B473D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165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C17AC-89D2-4D00-8C5A-460955AD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Schlussbemerkung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96EC9D-FED0-4F04-B186-01D6ADDAF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Weitere Analyseaspekte: </a:t>
            </a:r>
          </a:p>
          <a:p>
            <a:pPr marL="0" indent="0">
              <a:buNone/>
            </a:pPr>
            <a:r>
              <a:rPr lang="de-DE" dirty="0"/>
              <a:t>	- Lokalisierung der Crowdsourcing-Einträge bzgl. der 	 	Hauptkategorien</a:t>
            </a:r>
          </a:p>
          <a:p>
            <a:pPr marL="0" indent="0">
              <a:buNone/>
            </a:pPr>
            <a:r>
              <a:rPr lang="de-DE" dirty="0"/>
              <a:t>	- Differenzierung der Publicity-Aktionen nach Klassen</a:t>
            </a:r>
          </a:p>
          <a:p>
            <a:pPr marL="0" indent="0">
              <a:buNone/>
            </a:pPr>
            <a:r>
              <a:rPr lang="de-DE" dirty="0"/>
              <a:t>	-  Beachtung der Bevölkerungsdichte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F0FC72-783A-4FB3-9B0F-9636F05C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8EC297-AF7C-4085-86BA-D5B13529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7DA45A-A75F-4739-BE8E-72261CC4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879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FA312-188A-404E-A268-D5A963B9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Quellen/Packages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377B75-3360-4F68-9E6C-7F81C5B92F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Verba Alpina Website: </a:t>
            </a:r>
            <a:r>
              <a:rPr lang="de-DE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https://www.verba-alpina.gwi.uni-muenchen.de/?page_id=162&amp;db=191</a:t>
            </a:r>
            <a:endParaRPr lang="de-DE" sz="2000" dirty="0"/>
          </a:p>
          <a:p>
            <a:r>
              <a:rPr lang="de-DE" dirty="0"/>
              <a:t> Wikipedia</a:t>
            </a:r>
            <a:br>
              <a:rPr lang="de-DE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de-DE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https://de.wikipedia.org/wiki/Crowdsourcing</a:t>
            </a:r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724DE3-C969-4562-8E82-CE2A21C6F1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sp</a:t>
            </a:r>
            <a:endParaRPr lang="en-US" dirty="0"/>
          </a:p>
          <a:p>
            <a:r>
              <a:rPr lang="en-US" dirty="0"/>
              <a:t>ggplot2</a:t>
            </a:r>
          </a:p>
          <a:p>
            <a:r>
              <a:rPr lang="en-US" dirty="0" err="1"/>
              <a:t>ggmap</a:t>
            </a:r>
            <a:endParaRPr lang="en-US" dirty="0"/>
          </a:p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ineq</a:t>
            </a:r>
            <a:endParaRPr lang="en-US" dirty="0"/>
          </a:p>
          <a:p>
            <a:r>
              <a:rPr lang="en-US" dirty="0" err="1"/>
              <a:t>mapview</a:t>
            </a:r>
            <a:endParaRPr lang="en-US" dirty="0"/>
          </a:p>
          <a:p>
            <a:r>
              <a:rPr lang="en-US" dirty="0"/>
              <a:t>Raster</a:t>
            </a:r>
          </a:p>
          <a:p>
            <a:r>
              <a:rPr lang="en-US" dirty="0"/>
              <a:t>sf</a:t>
            </a:r>
          </a:p>
          <a:p>
            <a:r>
              <a:rPr lang="en-US" dirty="0" err="1"/>
              <a:t>stringr</a:t>
            </a:r>
            <a:endParaRPr lang="en-US" dirty="0"/>
          </a:p>
          <a:p>
            <a:r>
              <a:rPr lang="en-US" dirty="0"/>
              <a:t>reshape2</a:t>
            </a:r>
          </a:p>
          <a:p>
            <a:r>
              <a:rPr lang="en-US" dirty="0" err="1"/>
              <a:t>rgeos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B40B69-3C19-4B23-A5B6-D86FC04A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8A656E-FA01-4CFD-A4C1-D0D07EAD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21F592-2215-4B50-99CA-705B2026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195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7952D1D-0286-4223-92CE-62AD15159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F6009B-040D-4BC8-8917-B1DA36B5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2D388-0B0C-4E60-9840-2EB75A0D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11F289-58FB-4B5F-AA84-033B3C812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867389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2CD15B3-EEF2-4EEF-AAF4-16E54294D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AD75E0-1B1D-46B9-A66B-B95DF6DD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DDCED9-1A79-4AB4-A69A-3425439ED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ADB285-CE6F-4306-A20F-3769B68A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8174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64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BFCFC7F-6D10-40F8-A540-6A1F96A35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F867C1-877A-49A1-A929-A1E6CD56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E03225-9CFB-40F6-8647-BCDBF946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7F6E21-E1D7-4B80-B69A-ED8E987B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678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A3EF21D-CCC7-4D48-B055-B8AD8F4BA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59" y="-5345"/>
            <a:ext cx="10175481" cy="636169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095C3B-C4F2-4680-863F-9826E0BD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55047C-4847-4900-9A91-905172809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9B97FB-EB79-4D3F-8669-60C1E6F5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629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72F01A3-003B-4DC3-9C30-EB47CE6A8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27673-DCD9-4301-A903-23B973960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9D0BBD-FD1C-4C40-ACF0-70441667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6363BE-77B7-4996-9C07-F004C486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569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676F64F-438C-4637-944A-B63871FE1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3355C-A849-4520-B4B9-CA334D18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F5E697-F7DC-41D7-98CC-61E3DFFF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FF6433-E8F3-4394-9A7A-CEF35133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673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3946DC5-1F50-46CD-8977-9AC3F288D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3" y="0"/>
            <a:ext cx="10166933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89229-1CF1-42A1-8A77-9F094B371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C2582-8A8C-4FDD-9874-4983E178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DE46A7-F5C4-44E0-881A-B2DBA7EC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140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552CD-F435-4098-A94C-A81143DB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Lat. Inschriften - Tabula Peutingeriana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B65B31-FFFF-4F38-9EA0-274D4058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buFontTx/>
              <a:buChar char="-"/>
            </a:pPr>
            <a:r>
              <a:rPr lang="de-DE" dirty="0"/>
              <a:t>Häufung lateinischer Inschriften in der Umgebung von Ortschaften, die auf der Tabula Peutingeriana erscheinen?</a:t>
            </a:r>
          </a:p>
          <a:p>
            <a:pPr fontAlgn="base">
              <a:buFontTx/>
              <a:buChar char="-"/>
            </a:pPr>
            <a:r>
              <a:rPr lang="de-DE" dirty="0"/>
              <a:t>Tabula Peutingeriana:  </a:t>
            </a:r>
          </a:p>
          <a:p>
            <a:pPr marL="0" indent="0" fontAlgn="base">
              <a:buNone/>
            </a:pPr>
            <a:r>
              <a:rPr lang="de-DE" dirty="0"/>
              <a:t>	eine vermutlich im 12. oder 13. Jh. entstandene kartographische 	Darstellung der bedeutendsten Ortschaften und Verkehrswege 	im römischen Kaiserreich</a:t>
            </a:r>
            <a:endParaRPr lang="de-DE" dirty="0">
              <a:solidFill>
                <a:srgbClr val="FF0000"/>
              </a:solidFill>
            </a:endParaRPr>
          </a:p>
          <a:p>
            <a:pPr marL="0" indent="0" fontAlgn="base">
              <a:buNone/>
            </a:pPr>
            <a:r>
              <a:rPr lang="de-DE" dirty="0"/>
              <a:t>   </a:t>
            </a:r>
          </a:p>
          <a:p>
            <a:pPr marL="0" indent="0" fontAlgn="base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5C0829-032D-4500-8CB9-D5958DEA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D26813-C6DF-418B-9E2F-3A2CC0B1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9F1E33-AF09-448D-B8E5-AA57BEFD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364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47D8017-A916-46EB-A3AB-D86126FF1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Peutingeriana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0516FA-02D5-491E-B2F5-6CAA3558A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D9A483-F4DF-4B29-B3DF-34CF439F1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F88623-BD6C-4C2D-BD25-75DF948A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36</a:t>
            </a:fld>
            <a:endParaRPr lang="de-DE"/>
          </a:p>
        </p:txBody>
      </p:sp>
      <p:pic>
        <p:nvPicPr>
          <p:cNvPr id="1026" name="Picture 2" descr="https://www.verba-alpina.gwi.uni-muenchen.de/wp-content/uploads/part_of_tabula_peutingeriana.jpg">
            <a:extLst>
              <a:ext uri="{FF2B5EF4-FFF2-40B4-BE49-F238E27FC236}">
                <a16:creationId xmlns:a16="http://schemas.microsoft.com/office/drawing/2014/main" id="{CC9F6E24-AD5B-4D77-8E83-98063F872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27" y="136524"/>
            <a:ext cx="4782930" cy="621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574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CBBD7-0AE4-4887-9A4C-9D7D93DE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Lat. Inschriften – Tabula Peutingeriana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EBB97D9-995A-454C-B2A6-2D610C04A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78" y="1690688"/>
            <a:ext cx="6996844" cy="4665661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1C9B41-0228-4CBB-94A1-E8EEBD7D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352865-E3E3-4931-BB6D-933EDD7B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71EC6F-12AC-4222-BB66-C785D554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38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D4274-5B33-4559-BADB-599334A9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Sprachgebiete</a:t>
            </a:r>
          </a:p>
        </p:txBody>
      </p:sp>
      <p:pic>
        <p:nvPicPr>
          <p:cNvPr id="7" name="Inhaltsplatzhalter 11">
            <a:extLst>
              <a:ext uri="{FF2B5EF4-FFF2-40B4-BE49-F238E27FC236}">
                <a16:creationId xmlns:a16="http://schemas.microsoft.com/office/drawing/2014/main" id="{B0BA1382-8DC3-40B4-8878-996871EC9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8" y="1857859"/>
            <a:ext cx="7894660" cy="444074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3DCBB-0912-4A34-8A39-D3431A00AB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ABCF66-E113-4491-B671-B6593C78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8E7926-9F24-4795-A41A-36D77CD4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B0E83A-B85D-4A3F-A680-51DC4B6F60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47CAB6D-A0E5-4796-8E61-4E4839FE7892}"/>
              </a:ext>
            </a:extLst>
          </p:cNvPr>
          <p:cNvSpPr txBox="1"/>
          <p:nvPr/>
        </p:nvSpPr>
        <p:spPr>
          <a:xfrm>
            <a:off x="8951508" y="1857859"/>
            <a:ext cx="29622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Sprachgebiete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        Romanisch</a:t>
            </a:r>
          </a:p>
          <a:p>
            <a:r>
              <a:rPr lang="de-DE" dirty="0"/>
              <a:t>        Germanisch</a:t>
            </a:r>
          </a:p>
          <a:p>
            <a:r>
              <a:rPr lang="de-DE" dirty="0"/>
              <a:t>        Slavisch</a:t>
            </a:r>
          </a:p>
          <a:p>
            <a:r>
              <a:rPr lang="de-DE" dirty="0"/>
              <a:t>        Romanisch/Germanisch</a:t>
            </a:r>
          </a:p>
          <a:p>
            <a:r>
              <a:rPr lang="de-DE" dirty="0"/>
              <a:t>        Romanisch/Slavisch</a:t>
            </a:r>
          </a:p>
          <a:p>
            <a:r>
              <a:rPr lang="de-DE" dirty="0"/>
              <a:t>        Germanisch/Slavisch</a:t>
            </a:r>
          </a:p>
          <a:p>
            <a:r>
              <a:rPr lang="de-DE" dirty="0"/>
              <a:t>        Romanisch/Slavisch/</a:t>
            </a:r>
            <a:br>
              <a:rPr lang="de-DE" dirty="0"/>
            </a:br>
            <a:r>
              <a:rPr lang="de-DE" dirty="0"/>
              <a:t>        Germanisch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6EBEA2E-C1F6-4F8D-B95E-A3CF94D5F070}"/>
              </a:ext>
            </a:extLst>
          </p:cNvPr>
          <p:cNvSpPr/>
          <p:nvPr/>
        </p:nvSpPr>
        <p:spPr>
          <a:xfrm>
            <a:off x="9187928" y="2510659"/>
            <a:ext cx="161925" cy="164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2121D1-F353-4D0E-A023-08112FD3EA70}"/>
              </a:ext>
            </a:extLst>
          </p:cNvPr>
          <p:cNvSpPr/>
          <p:nvPr/>
        </p:nvSpPr>
        <p:spPr>
          <a:xfrm>
            <a:off x="9187928" y="2784935"/>
            <a:ext cx="161925" cy="164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039A15-77F2-4C34-B729-5D849F172C3D}"/>
              </a:ext>
            </a:extLst>
          </p:cNvPr>
          <p:cNvSpPr/>
          <p:nvPr/>
        </p:nvSpPr>
        <p:spPr>
          <a:xfrm>
            <a:off x="9187928" y="3062789"/>
            <a:ext cx="161925" cy="1645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50C829A-496F-49D1-B29E-DDBF41255B3F}"/>
              </a:ext>
            </a:extLst>
          </p:cNvPr>
          <p:cNvSpPr/>
          <p:nvPr/>
        </p:nvSpPr>
        <p:spPr>
          <a:xfrm>
            <a:off x="9187928" y="3332462"/>
            <a:ext cx="161925" cy="164554"/>
          </a:xfrm>
          <a:prstGeom prst="rect">
            <a:avLst/>
          </a:prstGeom>
          <a:solidFill>
            <a:srgbClr val="F20E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7D2046-E41E-4DE0-AC12-9E140234F45D}"/>
              </a:ext>
            </a:extLst>
          </p:cNvPr>
          <p:cNvSpPr/>
          <p:nvPr/>
        </p:nvSpPr>
        <p:spPr>
          <a:xfrm>
            <a:off x="9187928" y="3611999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1F14A0D-1D96-4DD5-8C79-DEAE9B6E793B}"/>
              </a:ext>
            </a:extLst>
          </p:cNvPr>
          <p:cNvSpPr/>
          <p:nvPr/>
        </p:nvSpPr>
        <p:spPr>
          <a:xfrm>
            <a:off x="9187928" y="3891536"/>
            <a:ext cx="161925" cy="1645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F6CF27-0A55-42D4-B4B9-C248F6180BAD}"/>
              </a:ext>
            </a:extLst>
          </p:cNvPr>
          <p:cNvSpPr/>
          <p:nvPr/>
        </p:nvSpPr>
        <p:spPr>
          <a:xfrm>
            <a:off x="9178908" y="4176239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00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Ziel des Projekts: </a:t>
            </a:r>
          </a:p>
          <a:p>
            <a:r>
              <a:rPr lang="de-DE" dirty="0"/>
              <a:t>Vervollständigung bereits vorliegender Sprachatlasdaten</a:t>
            </a:r>
          </a:p>
          <a:p>
            <a:r>
              <a:rPr lang="de-DE" dirty="0"/>
              <a:t>Aufbereiten der Daten</a:t>
            </a:r>
          </a:p>
          <a:p>
            <a:r>
              <a:rPr lang="de-DE" dirty="0"/>
              <a:t>Veröffentlichung in sprachgeschichtlich analysierter Form</a:t>
            </a:r>
          </a:p>
          <a:p>
            <a:pPr lvl="0"/>
            <a:endParaRPr lang="de-DE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903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4EB8C-ED1A-49CE-A700-88A962AB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 -</a:t>
            </a:r>
            <a:r>
              <a:rPr lang="de-DE" dirty="0"/>
              <a:t> Studiendesign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4359A8-C299-453C-A9C4-1A2322ED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Sammeln von Sprachdaten </a:t>
            </a:r>
          </a:p>
          <a:p>
            <a:pPr lvl="0"/>
            <a:r>
              <a:rPr lang="de-DE" dirty="0"/>
              <a:t>Gesammeltes Material stammt aus Sprachatlanten </a:t>
            </a:r>
          </a:p>
          <a:p>
            <a:pPr lvl="0"/>
            <a:r>
              <a:rPr lang="de-DE" dirty="0"/>
              <a:t>Sprachatlas: Sammlung von Sprachkarten eines Gebietes</a:t>
            </a:r>
          </a:p>
          <a:p>
            <a:pPr lvl="0"/>
            <a:r>
              <a:rPr lang="de-DE" dirty="0"/>
              <a:t>Ergänzung um weitere Daten (u.a. Fundorte lateinischer Inschriften im Alpenraum)</a:t>
            </a:r>
          </a:p>
          <a:p>
            <a:pPr lvl="0"/>
            <a:r>
              <a:rPr lang="de-DE" dirty="0"/>
              <a:t>Ausgleich von Inkonsistenzen im Atlasmaterial durch das sog. Crowdsourcing</a:t>
            </a:r>
          </a:p>
          <a:p>
            <a:pPr lvl="0"/>
            <a:r>
              <a:rPr lang="de-DE" dirty="0"/>
              <a:t>Crowdsourcing: Informanten im Internet sollen dialektale Bezeichnungen der für VA relevanten Konzepte beisteuern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A65DA17-FFE8-4EB1-AA3A-A7AFE965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07ED5C-66CE-4CE9-AEDE-FDC4A295B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1B3CD7-77F4-4AA3-8F01-49A81699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57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57CB4-205E-474D-88C6-4FD76F6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7D0237-EC3D-42A5-8BF3-B4508A3C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Crowdsourcing</a:t>
            </a:r>
          </a:p>
          <a:p>
            <a:pPr marL="0" indent="0">
              <a:buNone/>
            </a:pPr>
            <a:r>
              <a:rPr lang="de-DE" dirty="0"/>
              <a:t>	Untersuchen des Crowdsourcings auf 	Georeferenzierung und 	</a:t>
            </a:r>
            <a:r>
              <a:rPr lang="de-DE" dirty="0" err="1"/>
              <a:t>Chronoreferenzierung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Lateinische Inschriften</a:t>
            </a:r>
          </a:p>
          <a:p>
            <a:pPr marL="0" indent="0">
              <a:buNone/>
            </a:pPr>
            <a:endParaRPr lang="de-DE" b="1" dirty="0"/>
          </a:p>
          <a:p>
            <a:pPr marL="0" indent="0" fontAlgn="base">
              <a:buNone/>
            </a:pPr>
            <a:r>
              <a:rPr lang="de-DE" dirty="0"/>
              <a:t>	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A9FA37-A617-4755-8846-34ECA1F3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340E6A-2E99-4786-9F06-BEB2D933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7C82A18-E067-4369-BC35-1662FEE9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402711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1270C-F8CF-4FF9-BBFB-31F72118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4C8E8B2-EAAC-4F71-96DE-85679597D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6846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898C33-EAD5-479E-8265-7109DA6C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B2E505-44B1-4B15-B95A-27C0F74F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63F9C7-06A3-4A88-8AD8-EF00555E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8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CA2F0F1-EDF2-4178-9FC6-BB25D41CBF0C}"/>
              </a:ext>
            </a:extLst>
          </p:cNvPr>
          <p:cNvSpPr txBox="1"/>
          <p:nvPr/>
        </p:nvSpPr>
        <p:spPr>
          <a:xfrm>
            <a:off x="8391525" y="1657350"/>
            <a:ext cx="2962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3A32BA-00D2-4459-8FBB-F13E000D8537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86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125EC0C-7F61-4AE1-BE75-FF0826C8F335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99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B9F84-07CC-43F5-95E5-2D68EE5D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908161D-AA25-4D34-9FAA-952E18339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1350" cy="466199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8BA57-C085-4D88-A157-F58E3CC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60EF86-E89F-4B15-9CF7-B807C53F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AFAE5B-755D-4A7D-BB9A-AFC19775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9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C416CE4-9037-47F0-9853-3988B3268123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Top-Aktionen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5645950-DBAA-44A5-BAC4-5D7BAB1EF8C0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86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253B922-5E2C-435D-B5EE-4C8B756C6CFE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26E745-38DC-4A68-ADE6-6FC9C997E6D9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450CDDA-50D0-414D-94D6-CAC5C5280D09}"/>
              </a:ext>
            </a:extLst>
          </p:cNvPr>
          <p:cNvCxnSpPr/>
          <p:nvPr/>
        </p:nvCxnSpPr>
        <p:spPr>
          <a:xfrm flipH="1">
            <a:off x="3715871" y="1408579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0D3C55C-7F8E-4C00-A0C0-BCC6F92E883E}"/>
              </a:ext>
            </a:extLst>
          </p:cNvPr>
          <p:cNvCxnSpPr/>
          <p:nvPr/>
        </p:nvCxnSpPr>
        <p:spPr>
          <a:xfrm flipH="1">
            <a:off x="4600575" y="140857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166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gelb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</Words>
  <Application>Microsoft Office PowerPoint</Application>
  <PresentationFormat>Breitbild</PresentationFormat>
  <Paragraphs>237</Paragraphs>
  <Slides>37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</vt:lpstr>
      <vt:lpstr>VerbaAlpina: Das Sprach- und Dialektspektrum im Alpenraum</vt:lpstr>
      <vt:lpstr>Gliederung</vt:lpstr>
      <vt:lpstr>Einführung – Projektbeschreibung</vt:lpstr>
      <vt:lpstr>Sprachgebiete</vt:lpstr>
      <vt:lpstr>Einführung – Projektbeschreibung</vt:lpstr>
      <vt:lpstr>Einführung - Studiendesign</vt:lpstr>
      <vt:lpstr>Einführung </vt:lpstr>
      <vt:lpstr>Publicity-Aktionen </vt:lpstr>
      <vt:lpstr>Publicity-Aktionen</vt:lpstr>
      <vt:lpstr>Publicity-Aktionen</vt:lpstr>
      <vt:lpstr>Top-1-Aktion </vt:lpstr>
      <vt:lpstr>Top-2-Aktion </vt:lpstr>
      <vt:lpstr>Top-3-Aktion</vt:lpstr>
      <vt:lpstr>PowerPoint-Präsentation</vt:lpstr>
      <vt:lpstr>PowerPoint-Präsentation</vt:lpstr>
      <vt:lpstr>PowerPoint-Präsentation</vt:lpstr>
      <vt:lpstr>PowerPoint-Präsentation</vt:lpstr>
      <vt:lpstr>Fazit - Crowdsourcing</vt:lpstr>
      <vt:lpstr>Lat. Inschriftenfunde </vt:lpstr>
      <vt:lpstr>Übersicht über alle Inschriftenfunde</vt:lpstr>
      <vt:lpstr>Germanisches Sprachgebiet</vt:lpstr>
      <vt:lpstr>Slavisches Sprachgebiet</vt:lpstr>
      <vt:lpstr>Romanisches Sprachgebiet - Lateinisch</vt:lpstr>
      <vt:lpstr>Romanisches Sprachgebiet - Vorrömisch</vt:lpstr>
      <vt:lpstr>Fazit - Lateinische Inschriften</vt:lpstr>
      <vt:lpstr>Schlussbemerkung</vt:lpstr>
      <vt:lpstr>Quellen/Packages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Lat. Inschriften - Tabula Peutingeriana</vt:lpstr>
      <vt:lpstr>Tabula Peutingeriana</vt:lpstr>
      <vt:lpstr>Lat. Inschriften – Tabula Peutingeriana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Sprach- und Dialektspektrum im Alpenraum</dc:title>
  <dc:creator>Julia Höpler</dc:creator>
  <cp:lastModifiedBy>Lena Zelinka</cp:lastModifiedBy>
  <cp:revision>99</cp:revision>
  <dcterms:created xsi:type="dcterms:W3CDTF">2019-12-07T13:57:59Z</dcterms:created>
  <dcterms:modified xsi:type="dcterms:W3CDTF">2019-12-18T17:45:41Z</dcterms:modified>
</cp:coreProperties>
</file>